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2" r:id="rId1"/>
    <p:sldMasterId id="2147484459" r:id="rId2"/>
  </p:sldMasterIdLst>
  <p:notesMasterIdLst>
    <p:notesMasterId r:id="rId23"/>
  </p:notesMasterIdLst>
  <p:handoutMasterIdLst>
    <p:handoutMasterId r:id="rId24"/>
  </p:handoutMasterIdLst>
  <p:sldIdLst>
    <p:sldId id="758" r:id="rId3"/>
    <p:sldId id="806" r:id="rId4"/>
    <p:sldId id="807" r:id="rId5"/>
    <p:sldId id="805" r:id="rId6"/>
    <p:sldId id="808" r:id="rId7"/>
    <p:sldId id="809" r:id="rId8"/>
    <p:sldId id="810" r:id="rId9"/>
    <p:sldId id="811" r:id="rId10"/>
    <p:sldId id="812" r:id="rId11"/>
    <p:sldId id="813" r:id="rId12"/>
    <p:sldId id="814" r:id="rId13"/>
    <p:sldId id="815" r:id="rId14"/>
    <p:sldId id="816" r:id="rId15"/>
    <p:sldId id="817" r:id="rId16"/>
    <p:sldId id="794" r:id="rId17"/>
    <p:sldId id="818" r:id="rId18"/>
    <p:sldId id="819" r:id="rId19"/>
    <p:sldId id="820" r:id="rId20"/>
    <p:sldId id="821" r:id="rId21"/>
    <p:sldId id="795" r:id="rId22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8C8FF"/>
    <a:srgbClr val="006600"/>
    <a:srgbClr val="FF9696"/>
    <a:srgbClr val="FFC8C8"/>
    <a:srgbClr val="FF8080"/>
    <a:srgbClr val="969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8520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32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0E4C2844-849A-416C-A152-3A024669E6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42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39F28BD0-23E5-42B1-9DC2-212F78F38F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996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F0AC734-5F1F-4681-8AFD-345737D3C289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35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6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4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7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08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3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61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8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0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5CA5D6-CC9F-4B1D-9416-E892FBB06866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F187D3-A0A6-4F1B-B694-705CABE7908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A426BE-68E2-424A-93F0-B7B186A4E2D3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7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81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5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6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6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0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5040-0A43-477B-BB84-4766B8528D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71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86148-8168-4420-873F-D81F7E503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10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A0651-C846-4E2D-B66E-97B08DE072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07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D46CE-52DC-4A62-98AD-39B3941F82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411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B5AE9-3898-449E-8CDB-A323B734A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1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97FED-0679-40F3-A3B1-7634707013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402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2E6D1-6EEA-4E54-88FB-EB9074C616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589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E496A-5A6B-48EA-91E2-09444A04B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281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7B0E5-2C15-4747-B609-08967899AB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4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57F6E-9ECD-4ECD-A3DA-043217357E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67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7230F-BB2D-4137-83F1-3BC1B5103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6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E4EB5-0CC6-418E-9309-8D22026F6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08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1C165-05A2-4497-8B61-E36D5E73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874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1B6AF-ABAB-45BC-BC93-2F3ED3C5B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608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8D0FB-B80D-43EE-B687-D0115A3C8C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322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0CFBA-EFD8-4E66-8577-7A2F26CEBC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94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E31E1-9165-4D91-A9CF-A2F4E7A40E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96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F88B4-187D-4AA0-97B6-782CBA2A3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69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65741-2451-49B1-A31D-E16498B92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53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51191-A3CA-4B55-9CA0-3288072E89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1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0C1BD-6555-4635-AF8C-5D23D39B1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37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1DC44-2BB0-49AE-AFAA-77A526A3FF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65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2D37A-FD3B-4647-906B-9DA0B1085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37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DE7CEEB-C0C7-4A20-B164-ADB39D9BD8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AB76CB-765B-413B-A2B5-C493237BF5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86" r:id="rId1"/>
    <p:sldLayoutId id="2147484887" r:id="rId2"/>
    <p:sldLayoutId id="2147484888" r:id="rId3"/>
    <p:sldLayoutId id="2147484889" r:id="rId4"/>
    <p:sldLayoutId id="2147484890" r:id="rId5"/>
    <p:sldLayoutId id="2147484891" r:id="rId6"/>
    <p:sldLayoutId id="2147484892" r:id="rId7"/>
    <p:sldLayoutId id="2147484893" r:id="rId8"/>
    <p:sldLayoutId id="2147484894" r:id="rId9"/>
    <p:sldLayoutId id="2147484895" r:id="rId10"/>
    <p:sldLayoutId id="2147484896" r:id="rId11"/>
    <p:sldLayoutId id="2147484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mu.edu/~neill/papers/icml15.pdf" TargetMode="External"/><Relationship Id="rId3" Type="http://schemas.openxmlformats.org/officeDocument/2006/relationships/hyperlink" Target="http://www.gaussianprocess.org/gpml/chapters/" TargetMode="External"/><Relationship Id="rId7" Type="http://schemas.openxmlformats.org/officeDocument/2006/relationships/hyperlink" Target="https://people.orie.cornell.edu/andrew/code/" TargetMode="External"/><Relationship Id="rId2" Type="http://schemas.openxmlformats.org/officeDocument/2006/relationships/hyperlink" Target="http://scikit-learn.org/stable/modules/gaussian_proces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mlss2011.comp.nus.edu.sg/uploads/Site/lect1gp.pdf" TargetMode="External"/><Relationship Id="rId5" Type="http://schemas.openxmlformats.org/officeDocument/2006/relationships/hyperlink" Target="http://www.gaussianprocess.org/gpml/code/matlab/doc/" TargetMode="External"/><Relationship Id="rId10" Type="http://schemas.openxmlformats.org/officeDocument/2006/relationships/hyperlink" Target="http://www.cs.cmu.edu/~neill/papers/aistats16.pdf" TargetMode="External"/><Relationship Id="rId4" Type="http://schemas.openxmlformats.org/officeDocument/2006/relationships/hyperlink" Target="http://www.gaussianprocess.org/" TargetMode="External"/><Relationship Id="rId9" Type="http://schemas.openxmlformats.org/officeDocument/2006/relationships/hyperlink" Target="http://www.cs.cmu.edu/~neill/papers/TIST2015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nlab.org/_media/tutorials/gaussian14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4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5006.001,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2018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535113" y="2819400"/>
            <a:ext cx="6259512" cy="1673225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>
                <a:solidFill>
                  <a:srgbClr val="000000"/>
                </a:solidFill>
              </a:rPr>
              <a:t>Lecture </a:t>
            </a:r>
            <a:r>
              <a:rPr lang="en-US" altLang="en-US" u="sng" kern="0" dirty="0" smtClean="0">
                <a:solidFill>
                  <a:srgbClr val="000000"/>
                </a:solidFill>
              </a:rPr>
              <a:t>11</a:t>
            </a:r>
            <a:r>
              <a:rPr lang="en-US" altLang="en-US" kern="0" dirty="0" smtClean="0">
                <a:solidFill>
                  <a:srgbClr val="000000"/>
                </a:solidFill>
              </a:rPr>
              <a:t>: </a:t>
            </a:r>
            <a:r>
              <a:rPr lang="en-US" altLang="en-US" kern="0" dirty="0" smtClean="0">
                <a:solidFill>
                  <a:srgbClr val="000000"/>
                </a:solidFill>
              </a:rPr>
              <a:t>Gaussian Processes for Modeling and Prediction with Dependent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 Regression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8618" y="914317"/>
                <a:ext cx="8626763" cy="549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Given a set of M training examples, (X,Y) = {(x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)} 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=1..M,                                                      and a set of M* test examples, (X*,Y*) = {(x</a:t>
                </a:r>
                <a:r>
                  <a:rPr lang="en-US" baseline="-25000" dirty="0" smtClean="0"/>
                  <a:t>i</a:t>
                </a:r>
                <a:r>
                  <a:rPr lang="en-US" baseline="30000" dirty="0" smtClean="0"/>
                  <a:t>*</a:t>
                </a:r>
                <a:r>
                  <a:rPr lang="en-US" dirty="0" smtClean="0"/>
                  <a:t>,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baseline="30000" dirty="0" smtClean="0"/>
                  <a:t>*</a:t>
                </a:r>
                <a:r>
                  <a:rPr lang="en-US" dirty="0" smtClean="0"/>
                  <a:t>)} 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=1..M*.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:r>
                  <a:rPr lang="en-US" dirty="0" err="1" smtClean="0">
                    <a:latin typeface="Symbol" panose="05050102010706020507" pitchFamily="18" charset="2"/>
                  </a:rPr>
                  <a:t>e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are independent noise variables drawn from  N(0, </a:t>
                </a:r>
                <a:r>
                  <a:rPr lang="en-US" dirty="0" smtClean="0">
                    <a:latin typeface="Symbol" panose="05050102010706020507" pitchFamily="18" charset="2"/>
                  </a:rPr>
                  <a:t>s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),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 smtClean="0"/>
                  <a:t> is the kernel (e.g., RBF).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We can now compute the conditional distribution of the unobserved                                 outputs Y* given the observed outputs Y and all inputs (X and X*).  </a:t>
                </a:r>
                <a:endParaRPr lang="en-US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This can be computed in closed form by specifying the joint distribution: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can be decomposed as: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Using properties of multivariate Gaussians, we can compute                                                       the conditional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, where: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 smtClean="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>
                  <a:spcAft>
                    <a:spcPts val="12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8" y="914317"/>
                <a:ext cx="8626763" cy="5496954"/>
              </a:xfrm>
              <a:prstGeom prst="rect">
                <a:avLst/>
              </a:prstGeom>
              <a:blipFill rotWithShape="0">
                <a:blip r:embed="rId3"/>
                <a:stretch>
                  <a:fillRect t="-665" r="-27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6332" y="6279928"/>
            <a:ext cx="794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Acknowledgement</a:t>
            </a:r>
            <a:r>
              <a:rPr lang="en-US" sz="1200" dirty="0"/>
              <a:t>: this slide was adapted from lecture notes by </a:t>
            </a:r>
            <a:r>
              <a:rPr lang="en-US" sz="1200" dirty="0" err="1"/>
              <a:t>Chuong</a:t>
            </a:r>
            <a:r>
              <a:rPr lang="en-US" sz="1200" dirty="0"/>
              <a:t> B. Do and </a:t>
            </a:r>
            <a:r>
              <a:rPr lang="en-US" sz="1200" dirty="0" err="1"/>
              <a:t>Honglak</a:t>
            </a:r>
            <a:r>
              <a:rPr lang="en-US" sz="1200" dirty="0"/>
              <a:t> Lee, and from Flaxman et al., Gaussian </a:t>
            </a:r>
            <a:r>
              <a:rPr lang="en-US" sz="1200" dirty="0" smtClean="0"/>
              <a:t>processes </a:t>
            </a:r>
            <a:r>
              <a:rPr lang="en-US" sz="1200" dirty="0"/>
              <a:t>for </a:t>
            </a:r>
            <a:r>
              <a:rPr lang="en-US" sz="1200" dirty="0" smtClean="0"/>
              <a:t>independence </a:t>
            </a:r>
            <a:r>
              <a:rPr lang="en-US" sz="1200" dirty="0"/>
              <a:t>t</a:t>
            </a:r>
            <a:r>
              <a:rPr lang="en-US" sz="1200" dirty="0" smtClean="0"/>
              <a:t>ests </a:t>
            </a:r>
            <a:r>
              <a:rPr lang="en-US" sz="1200" dirty="0"/>
              <a:t>with </a:t>
            </a:r>
            <a:r>
              <a:rPr lang="en-US" sz="1200" dirty="0" smtClean="0"/>
              <a:t>non-</a:t>
            </a:r>
            <a:r>
              <a:rPr lang="en-US" sz="1200" dirty="0" err="1" smtClean="0"/>
              <a:t>iid</a:t>
            </a:r>
            <a:r>
              <a:rPr lang="en-US" sz="1200" dirty="0" smtClean="0"/>
              <a:t> </a:t>
            </a:r>
            <a:r>
              <a:rPr lang="en-US" sz="1200" dirty="0"/>
              <a:t>d</a:t>
            </a:r>
            <a:r>
              <a:rPr lang="en-US" sz="1200" dirty="0" smtClean="0"/>
              <a:t>ata in </a:t>
            </a:r>
            <a:r>
              <a:rPr lang="en-US" sz="1200" dirty="0"/>
              <a:t>c</a:t>
            </a:r>
            <a:r>
              <a:rPr lang="en-US" sz="1200" dirty="0" smtClean="0"/>
              <a:t>ausal </a:t>
            </a:r>
            <a:r>
              <a:rPr lang="en-US" sz="1200" dirty="0"/>
              <a:t>i</a:t>
            </a:r>
            <a:r>
              <a:rPr lang="en-US" sz="1200" dirty="0" smtClean="0"/>
              <a:t>nference, </a:t>
            </a:r>
            <a:r>
              <a:rPr lang="en-US" sz="1200" i="1" dirty="0" smtClean="0"/>
              <a:t>ACM TIST</a:t>
            </a:r>
            <a:r>
              <a:rPr lang="en-US" sz="1200" dirty="0" smtClean="0"/>
              <a:t>, 2015.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8327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 Regression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4" y="844363"/>
            <a:ext cx="3607564" cy="2138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6025" y="2982408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(figure by Seth Flaxman)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00600" y="866331"/>
                <a:ext cx="3658534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Here’s an example of fitting the true function f(x) with the mean function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estimated from the GP.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With lots of data, GPs can very accurately estimate a complex, non-linear function of x.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866331"/>
                <a:ext cx="3658534" cy="1908215"/>
              </a:xfrm>
              <a:prstGeom prst="rect">
                <a:avLst/>
              </a:prstGeom>
              <a:blipFill rotWithShape="0">
                <a:blip r:embed="rId4"/>
                <a:stretch>
                  <a:fillRect t="-1597" r="-3000" b="-4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19029" y="5864045"/>
            <a:ext cx="672648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Computation is exact but expensive: O(N</a:t>
            </a:r>
            <a:r>
              <a:rPr lang="en-US" baseline="30000" dirty="0" smtClean="0"/>
              <a:t>3</a:t>
            </a:r>
            <a:r>
              <a:rPr lang="en-US" dirty="0"/>
              <a:t>) training, O(N</a:t>
            </a:r>
            <a:r>
              <a:rPr lang="en-US" baseline="30000" dirty="0"/>
              <a:t>2</a:t>
            </a:r>
            <a:r>
              <a:rPr lang="en-US" dirty="0"/>
              <a:t>) test.  But various approximations can be used to speed things up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2443" y="5296278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(figure by </a:t>
            </a:r>
            <a:r>
              <a:rPr lang="en-US" sz="1200" dirty="0" err="1" smtClean="0"/>
              <a:t>Zoubin</a:t>
            </a:r>
            <a:r>
              <a:rPr lang="en-US" sz="1200" dirty="0" smtClean="0"/>
              <a:t> </a:t>
            </a:r>
            <a:r>
              <a:rPr lang="en-US" sz="1200" dirty="0" err="1" smtClean="0"/>
              <a:t>Ghahramani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00600" y="3626832"/>
                <a:ext cx="3657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We can also sample from the posterior predictive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, and use the samples to compute a 95% confidence interval for prediction.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626832"/>
                <a:ext cx="36576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3046" b="-29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54670" b="1874"/>
          <a:stretch/>
        </p:blipFill>
        <p:spPr>
          <a:xfrm>
            <a:off x="625876" y="3551066"/>
            <a:ext cx="3249601" cy="17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08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Learning the kernel parameters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422" y="961566"/>
            <a:ext cx="8056490" cy="646331"/>
          </a:xfrm>
          <a:prstGeom prst="rect">
            <a:avLst/>
          </a:prstGeom>
          <a:solidFill>
            <a:srgbClr val="C8C8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 for the simple case of an RBF kernel, we have two free parameters, kernel bandwidth </a:t>
            </a:r>
            <a:r>
              <a:rPr lang="en-US" dirty="0" smtClean="0">
                <a:latin typeface="Symbol" panose="05050102010706020507" pitchFamily="18" charset="2"/>
              </a:rPr>
              <a:t>t </a:t>
            </a:r>
            <a:r>
              <a:rPr lang="en-US" dirty="0" smtClean="0">
                <a:latin typeface="+mn-lt"/>
              </a:rPr>
              <a:t>and noise variance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. </a:t>
            </a:r>
            <a:r>
              <a:rPr lang="en-US" dirty="0" smtClean="0"/>
              <a:t>Choice of parameters matters a lot!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t="7282" r="6505" b="49612"/>
          <a:stretch/>
        </p:blipFill>
        <p:spPr>
          <a:xfrm>
            <a:off x="830058" y="1944259"/>
            <a:ext cx="1979720" cy="1970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1326" r="50680" b="6557"/>
          <a:stretch/>
        </p:blipFill>
        <p:spPr>
          <a:xfrm>
            <a:off x="6347539" y="1944259"/>
            <a:ext cx="1979721" cy="1925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3307" y="1991219"/>
            <a:ext cx="379964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With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baseline="30000" dirty="0"/>
              <a:t>2 </a:t>
            </a:r>
            <a:r>
              <a:rPr lang="en-US" dirty="0" smtClean="0"/>
              <a:t>= 0, the GP fits every training data point exactly, assuming no noise. </a:t>
            </a:r>
          </a:p>
          <a:p>
            <a:pPr algn="ctr"/>
            <a:r>
              <a:rPr lang="en-US" dirty="0" smtClean="0"/>
              <a:t>With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2 </a:t>
            </a:r>
            <a:r>
              <a:rPr lang="en-US" dirty="0" smtClean="0"/>
              <a:t>&gt; 0, we have uncertainty                in our predictions at the training data points as well.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847" y="4197204"/>
            <a:ext cx="796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Overly large or small values of </a:t>
            </a:r>
            <a:r>
              <a:rPr lang="en-US" dirty="0" smtClean="0">
                <a:latin typeface="Symbol" panose="05050102010706020507" pitchFamily="18" charset="2"/>
              </a:rPr>
              <a:t>t</a:t>
            </a:r>
            <a:r>
              <a:rPr lang="en-US" dirty="0" smtClean="0"/>
              <a:t> will over-smooth or under-smooth the data.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6" t="31845" r="35097" b="40713"/>
          <a:stretch/>
        </p:blipFill>
        <p:spPr>
          <a:xfrm>
            <a:off x="621078" y="4700862"/>
            <a:ext cx="2379216" cy="1882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2" t="64351" r="49753" b="8479"/>
          <a:stretch/>
        </p:blipFill>
        <p:spPr>
          <a:xfrm>
            <a:off x="3394948" y="4738372"/>
            <a:ext cx="2356801" cy="18633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0" t="64695" r="20692" b="8479"/>
          <a:stretch/>
        </p:blipFill>
        <p:spPr>
          <a:xfrm>
            <a:off x="6151423" y="4768874"/>
            <a:ext cx="2353528" cy="1839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86373" y="482434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7954" y="482953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0.3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0498" y="482491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42124133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Learning the kernel parameters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422" y="961566"/>
            <a:ext cx="8056490" cy="646331"/>
          </a:xfrm>
          <a:prstGeom prst="rect">
            <a:avLst/>
          </a:prstGeom>
          <a:solidFill>
            <a:srgbClr val="C8C8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 for the simple case of an RBF kernel, we have two free parameters, kernel bandwidth </a:t>
            </a:r>
            <a:r>
              <a:rPr lang="en-US" dirty="0" smtClean="0">
                <a:latin typeface="Symbol" panose="05050102010706020507" pitchFamily="18" charset="2"/>
              </a:rPr>
              <a:t>t </a:t>
            </a:r>
            <a:r>
              <a:rPr lang="en-US" dirty="0" smtClean="0">
                <a:latin typeface="+mn-lt"/>
              </a:rPr>
              <a:t>and noise variance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. </a:t>
            </a:r>
            <a:r>
              <a:rPr lang="en-US" dirty="0" smtClean="0"/>
              <a:t>Choice of parameters matters a lot!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13345" y="1933176"/>
            <a:ext cx="57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Typical approach: choose parameter values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>
                <a:latin typeface="Symbol" panose="05050102010706020507" pitchFamily="18" charset="2"/>
              </a:rPr>
              <a:t>, s</a:t>
            </a:r>
            <a:r>
              <a:rPr lang="en-US" baseline="30000" dirty="0"/>
              <a:t>2</a:t>
            </a:r>
            <a:r>
              <a:rPr lang="en-US" dirty="0" smtClean="0"/>
              <a:t> to optimize the </a:t>
            </a:r>
            <a:r>
              <a:rPr lang="en-US" b="1" dirty="0" smtClean="0"/>
              <a:t>marginal likelihood </a:t>
            </a:r>
            <a:r>
              <a:rPr lang="en-US" dirty="0" smtClean="0"/>
              <a:t>of the training data: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9650" y="2664691"/>
                <a:ext cx="761990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…,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50" y="2664691"/>
                <a:ext cx="7619906" cy="7265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607128" y="3546764"/>
            <a:ext cx="593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Good news: in the case of GP regression, we can obtain a closed form expression for the marginal likelihood.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0305" y="4346435"/>
                <a:ext cx="2846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346435"/>
                <a:ext cx="284635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85" t="-2222" r="-42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72292" y="4856490"/>
                <a:ext cx="661386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92" y="4856490"/>
                <a:ext cx="6613862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828801" y="5719355"/>
            <a:ext cx="551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can be directly optimized as a function of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and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, or estimated using Bayesian sampling methods.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46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Classification with GPs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265" y="3928179"/>
            <a:ext cx="7219409" cy="198515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Classification with GPs is </a:t>
            </a:r>
            <a:r>
              <a:rPr lang="en-US" b="1" dirty="0" smtClean="0"/>
              <a:t>harder</a:t>
            </a:r>
            <a:r>
              <a:rPr lang="en-US" dirty="0" smtClean="0"/>
              <a:t> than regression!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For regression</a:t>
            </a:r>
            <a:r>
              <a:rPr lang="en-US" dirty="0" smtClean="0"/>
              <a:t>: GP prior + Gaussian likelihood = GP posterior.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Everything remains analytically tractable, e.g., closed form       solutions for our predictions and the marginal likelihood of the data.</a:t>
            </a:r>
          </a:p>
          <a:p>
            <a:pPr algn="ctr"/>
            <a:r>
              <a:rPr lang="en-US" u="sng" dirty="0" smtClean="0"/>
              <a:t>For classification</a:t>
            </a:r>
            <a:r>
              <a:rPr lang="en-US" dirty="0" smtClean="0"/>
              <a:t>: we have a non-Gaussian likelihood and                                      have to do approximate rather than exact inference.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8908" y="914400"/>
                <a:ext cx="7656946" cy="1715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Given a set of M training examples, (X,Y) = {(x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dirty="0"/>
                  <a:t>)} for </a:t>
                </a:r>
                <a:r>
                  <a:rPr lang="en-US" dirty="0" err="1"/>
                  <a:t>i</a:t>
                </a:r>
                <a:r>
                  <a:rPr lang="en-US" dirty="0"/>
                  <a:t>=1..M</a:t>
                </a:r>
                <a:r>
                  <a:rPr lang="en-US" dirty="0" smtClean="0"/>
                  <a:t>, and </a:t>
                </a:r>
                <a:r>
                  <a:rPr lang="en-US" dirty="0"/>
                  <a:t>a set of M* test examples, (X*,Y*) = {(x</a:t>
                </a:r>
                <a:r>
                  <a:rPr lang="en-US" baseline="-25000" dirty="0"/>
                  <a:t>i</a:t>
                </a:r>
                <a:r>
                  <a:rPr lang="en-US" baseline="30000" dirty="0"/>
                  <a:t>*</a:t>
                </a:r>
                <a:r>
                  <a:rPr lang="en-US" dirty="0"/>
                  <a:t>,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baseline="30000" dirty="0"/>
                  <a:t>*</a:t>
                </a:r>
                <a:r>
                  <a:rPr lang="en-US" dirty="0"/>
                  <a:t>)} for </a:t>
                </a:r>
                <a:r>
                  <a:rPr lang="en-US" dirty="0" err="1"/>
                  <a:t>i</a:t>
                </a:r>
                <a:r>
                  <a:rPr lang="en-US" dirty="0"/>
                  <a:t>=1..M</a:t>
                </a:r>
                <a:r>
                  <a:rPr lang="en-US" dirty="0" smtClean="0"/>
                  <a:t>*, where all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= +/- 1.</a:t>
                </a:r>
                <a:endParaRPr lang="en-US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 |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,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/>
                  <a:t> is the kernel (e.g., RBF).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8" y="914400"/>
                <a:ext cx="7656946" cy="1715598"/>
              </a:xfrm>
              <a:prstGeom prst="rect">
                <a:avLst/>
              </a:prstGeom>
              <a:blipFill rotWithShape="0">
                <a:blip r:embed="rId3"/>
                <a:stretch>
                  <a:fillRect t="-1779" b="-3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52571" y="3187766"/>
                <a:ext cx="623856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 </m:t>
                                      </m:r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71" y="3187766"/>
                <a:ext cx="6238567" cy="7265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72016" y="2867969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compute </a:t>
            </a:r>
            <a:r>
              <a:rPr lang="en-US" b="1" dirty="0" smtClean="0"/>
              <a:t>class probabilities </a:t>
            </a:r>
            <a:r>
              <a:rPr lang="en-US" dirty="0" smtClean="0"/>
              <a:t>for a given test data record as follows: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494" y="6090622"/>
            <a:ext cx="8535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Options</a:t>
            </a:r>
            <a:r>
              <a:rPr lang="en-US" sz="1600" dirty="0" smtClean="0"/>
              <a:t>: Approximate non-Gaussian likelihood with Gaussian (aka Laplace approximation), or do Bayesian sampling (such as expectation propagation).  See R&amp;W, </a:t>
            </a:r>
            <a:r>
              <a:rPr lang="en-US" sz="1600" dirty="0"/>
              <a:t>Ch. 3, for details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30339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Where are we now?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117600" y="887766"/>
            <a:ext cx="6904038" cy="707886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Gaussian processes are a useful way to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model</a:t>
            </a:r>
            <a:r>
              <a:rPr lang="en-US" altLang="en-US" sz="2000" dirty="0" smtClean="0">
                <a:solidFill>
                  <a:srgbClr val="000000"/>
                </a:solidFill>
              </a:rPr>
              <a:t> and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predict</a:t>
            </a:r>
            <a:r>
              <a:rPr lang="en-US" altLang="en-US" sz="2000" dirty="0" smtClean="0">
                <a:solidFill>
                  <a:srgbClr val="000000"/>
                </a:solidFill>
              </a:rPr>
              <a:t> with dependent data (e.g., spatial and temporal).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4" name="Text Box 4"/>
          <p:cNvSpPr txBox="1">
            <a:spLocks noChangeArrowheads="1"/>
          </p:cNvSpPr>
          <p:nvPr/>
        </p:nvSpPr>
        <p:spPr bwMode="auto">
          <a:xfrm>
            <a:off x="1098550" y="1820986"/>
            <a:ext cx="6916738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Can obtain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prediction intervals </a:t>
            </a:r>
            <a:r>
              <a:rPr lang="en-US" altLang="en-US" sz="2000" dirty="0" smtClean="0">
                <a:solidFill>
                  <a:srgbClr val="000000"/>
                </a:solidFill>
              </a:rPr>
              <a:t>rather than just point estimates, and can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learn</a:t>
            </a:r>
            <a:r>
              <a:rPr lang="en-US" altLang="en-US" sz="2000" dirty="0" smtClean="0">
                <a:solidFill>
                  <a:srgbClr val="000000"/>
                </a:solidFill>
              </a:rPr>
              <a:t> dependence structure from data.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5" name="Text Box 5"/>
          <p:cNvSpPr txBox="1">
            <a:spLocks noChangeArrowheads="1"/>
          </p:cNvSpPr>
          <p:nvPr/>
        </p:nvSpPr>
        <p:spPr bwMode="auto">
          <a:xfrm>
            <a:off x="1112838" y="2763350"/>
            <a:ext cx="6904037" cy="1323439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Recent GP methods address computational challenges, both for performing GP regression in faster than O(N</a:t>
            </a:r>
            <a:r>
              <a:rPr lang="en-US" altLang="en-US" sz="2000" baseline="30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dirty="0" smtClean="0">
                <a:solidFill>
                  <a:srgbClr val="000000"/>
                </a:solidFill>
              </a:rPr>
              <a:t>)         time without losing accuracy, and better and more         efficient approximations for GP classification.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6" name="Text Box 6"/>
          <p:cNvSpPr txBox="1">
            <a:spLocks noChangeArrowheads="1"/>
          </p:cNvSpPr>
          <p:nvPr/>
        </p:nvSpPr>
        <p:spPr bwMode="auto">
          <a:xfrm>
            <a:off x="1098550" y="5845942"/>
            <a:ext cx="6900863" cy="707886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GPs have been extended to many other machine learning tasks, such as change point detection and causal inference.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7" name="Text Box 7"/>
          <p:cNvSpPr txBox="1">
            <a:spLocks noChangeArrowheads="1"/>
          </p:cNvSpPr>
          <p:nvPr/>
        </p:nvSpPr>
        <p:spPr bwMode="auto">
          <a:xfrm>
            <a:off x="1112838" y="4300074"/>
            <a:ext cx="6902450" cy="1323439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Additionally, we can learn flexible, interpretable kernels such as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spectral mixture kernels </a:t>
            </a:r>
            <a:r>
              <a:rPr lang="en-US" altLang="en-US" sz="2000" dirty="0" smtClean="0">
                <a:solidFill>
                  <a:srgbClr val="000000"/>
                </a:solidFill>
              </a:rPr>
              <a:t>(Wilson &amp; Adams, 2013</a:t>
            </a:r>
            <a:r>
              <a:rPr lang="en-US" altLang="en-US" sz="2000" smtClean="0">
                <a:solidFill>
                  <a:srgbClr val="000000"/>
                </a:solidFill>
              </a:rPr>
              <a:t>) These </a:t>
            </a:r>
            <a:r>
              <a:rPr lang="en-US" altLang="en-US" sz="2000" dirty="0" smtClean="0">
                <a:solidFill>
                  <a:srgbClr val="000000"/>
                </a:solidFill>
              </a:rPr>
              <a:t>provide rich information about correlation structure, such as trends and cyclic patterns on multiple scales.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4" grpId="0" animBg="1"/>
      <p:bldP spid="1612805" grpId="0" animBg="1"/>
      <p:bldP spid="1612806" grpId="0" animBg="1"/>
      <p:bldP spid="16128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16" y="1975104"/>
            <a:ext cx="2286000" cy="3430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9" y="1978436"/>
            <a:ext cx="2284875" cy="3429000"/>
          </a:xfrm>
          <a:prstGeom prst="rect">
            <a:avLst/>
          </a:prstGeom>
        </p:spPr>
      </p:pic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1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2015a)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1231" y="1234440"/>
            <a:ext cx="75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Long-term, local-area </a:t>
            </a:r>
            <a:r>
              <a:rPr lang="en-US" b="1" dirty="0" smtClean="0"/>
              <a:t>crime forecasting </a:t>
            </a:r>
            <a:r>
              <a:rPr lang="en-US" dirty="0" smtClean="0"/>
              <a:t>in Chicago.  We applied a new, scalable GP model to 10 years of geocoded, date-stamped crime reports.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923" y="5318656"/>
            <a:ext cx="42701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n </a:t>
            </a:r>
            <a:r>
              <a:rPr lang="en-US" sz="1600" dirty="0"/>
              <a:t>= 233,088 </a:t>
            </a:r>
            <a:r>
              <a:rPr lang="en-US" sz="1600" dirty="0" smtClean="0"/>
              <a:t>reported incidents </a:t>
            </a:r>
            <a:r>
              <a:rPr lang="en-US" sz="1600" dirty="0"/>
              <a:t>of </a:t>
            </a:r>
            <a:r>
              <a:rPr lang="en-US" sz="1600" dirty="0" smtClean="0"/>
              <a:t>assault. </a:t>
            </a:r>
          </a:p>
          <a:p>
            <a:pPr algn="ctr"/>
            <a:r>
              <a:rPr lang="en-US" sz="1600" dirty="0" smtClean="0"/>
              <a:t>After discretization (½ mile x ½ mile x week): </a:t>
            </a:r>
            <a:r>
              <a:rPr lang="en-US" sz="1600" dirty="0"/>
              <a:t>1.6 million observations </a:t>
            </a:r>
            <a:r>
              <a:rPr lang="en-US" sz="1600" dirty="0" smtClean="0"/>
              <a:t>in total, much too large for standard GP formulations.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45890" y="5321808"/>
            <a:ext cx="435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Very accurate, small-area crime forecasts </a:t>
            </a:r>
            <a:r>
              <a:rPr lang="en-US" sz="1600" dirty="0" smtClean="0"/>
              <a:t>up to 12 months in advance: scalability and accuracy higher than previous state of the art.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4128654" y="3666837"/>
            <a:ext cx="812800" cy="175491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1400" y="2153402"/>
            <a:ext cx="2952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New methods for very fast inference and learning with non-Gaussian likelihoods (count data) and interpretable (spectral mixture) kernels.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66008" y="3991674"/>
            <a:ext cx="1892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Approximations plus exploiting grid structure for fast matrix operations.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51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animBg="1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1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2015a)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1231" y="1234440"/>
            <a:ext cx="75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Long-term, local-area </a:t>
            </a:r>
            <a:r>
              <a:rPr lang="en-US" b="1" dirty="0" smtClean="0"/>
              <a:t>crime forecasting </a:t>
            </a:r>
            <a:r>
              <a:rPr lang="en-US" dirty="0" smtClean="0"/>
              <a:t>in Chicago.  We applied a new, scalable GP model to 10 years of geocoded, date-stamped crime reports.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1" y="2110296"/>
            <a:ext cx="4179799" cy="444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26417" y="2343686"/>
            <a:ext cx="371579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Learning an interpretable kernel tells us a lot about the correlation structure in space and time.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 1 picks up long-term trend of decreasing crime.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 3 picks up yearly periodic (seasonal) trend.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Components 2 and 4 represent correlation on short time-scales (no </a:t>
            </a:r>
            <a:r>
              <a:rPr lang="en-US" dirty="0"/>
              <a:t>e</a:t>
            </a:r>
            <a:r>
              <a:rPr lang="en-US" dirty="0" smtClean="0"/>
              <a:t>ffect on long-term forecasts).</a:t>
            </a:r>
          </a:p>
          <a:p>
            <a:pPr algn="ctr"/>
            <a:r>
              <a:rPr lang="en-US" dirty="0" smtClean="0"/>
              <a:t>Component 5 picks up another, more subtle periodic trend.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2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2015b)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164" y="1234440"/>
            <a:ext cx="803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Causal inference in non-</a:t>
            </a:r>
            <a:r>
              <a:rPr lang="en-US" dirty="0" err="1" smtClean="0"/>
              <a:t>iid</a:t>
            </a:r>
            <a:r>
              <a:rPr lang="en-US" dirty="0" smtClean="0"/>
              <a:t> data, using pre-whitening with GPs to remove non-causal relationships resulting from spatial and temporal dependencies.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1" y="2067306"/>
            <a:ext cx="5955908" cy="2796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2576" y="2246027"/>
            <a:ext cx="29518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 smtClean="0"/>
              <a:t>Causal inference on Boston housing data. 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Left</a:t>
            </a:r>
            <a:r>
              <a:rPr lang="en-US" dirty="0" smtClean="0"/>
              <a:t>: result of PC algorithm.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Right</a:t>
            </a:r>
            <a:r>
              <a:rPr lang="en-US" dirty="0" smtClean="0"/>
              <a:t>: PC after using our GP </a:t>
            </a:r>
            <a:r>
              <a:rPr lang="en-US" dirty="0"/>
              <a:t>i</a:t>
            </a:r>
            <a:r>
              <a:rPr lang="en-US" dirty="0" smtClean="0"/>
              <a:t>nference method.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Note many fewer edges than the previous graph.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8894" y="4936139"/>
            <a:ext cx="4287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Causes of median house value (</a:t>
            </a:r>
            <a:r>
              <a:rPr lang="en-US" sz="1600" u="sng" dirty="0" err="1" smtClean="0"/>
              <a:t>medv</a:t>
            </a:r>
            <a:r>
              <a:rPr lang="en-US" sz="1600" u="sng" dirty="0" smtClean="0"/>
              <a:t>): </a:t>
            </a:r>
            <a:r>
              <a:rPr lang="en-US" sz="1600" dirty="0"/>
              <a:t>P</a:t>
            </a:r>
            <a:r>
              <a:rPr lang="en-US" sz="1600" dirty="0" smtClean="0"/>
              <a:t>ercent </a:t>
            </a:r>
            <a:r>
              <a:rPr lang="en-US" sz="1600" dirty="0"/>
              <a:t>of lower </a:t>
            </a:r>
            <a:r>
              <a:rPr lang="en-US" sz="1600" dirty="0" smtClean="0"/>
              <a:t>SES</a:t>
            </a:r>
            <a:r>
              <a:rPr lang="en-US" sz="1600" dirty="0"/>
              <a:t> </a:t>
            </a:r>
            <a:r>
              <a:rPr lang="en-US" sz="1600" dirty="0" smtClean="0"/>
              <a:t>in </a:t>
            </a:r>
            <a:r>
              <a:rPr lang="en-US" sz="1600" dirty="0"/>
              <a:t>the </a:t>
            </a:r>
            <a:r>
              <a:rPr lang="en-US" sz="1600" dirty="0" smtClean="0"/>
              <a:t>population </a:t>
            </a:r>
            <a:r>
              <a:rPr lang="en-US" sz="1600" dirty="0"/>
              <a:t>(</a:t>
            </a:r>
            <a:r>
              <a:rPr lang="en-US" sz="1600" dirty="0" err="1"/>
              <a:t>lstat</a:t>
            </a:r>
            <a:r>
              <a:rPr lang="en-US" sz="1600" dirty="0" smtClean="0"/>
              <a:t>),</a:t>
            </a:r>
            <a:r>
              <a:rPr lang="en-US" sz="1600" dirty="0"/>
              <a:t> </a:t>
            </a:r>
            <a:r>
              <a:rPr lang="en-US" sz="1600" dirty="0" smtClean="0"/>
              <a:t>number </a:t>
            </a:r>
            <a:r>
              <a:rPr lang="en-US" sz="1600" dirty="0"/>
              <a:t>of rooms (</a:t>
            </a:r>
            <a:r>
              <a:rPr lang="en-US" sz="1600" dirty="0" err="1"/>
              <a:t>rm</a:t>
            </a:r>
            <a:r>
              <a:rPr lang="en-US" sz="1600" dirty="0"/>
              <a:t>), </a:t>
            </a:r>
            <a:r>
              <a:rPr lang="en-US" sz="1600" dirty="0" smtClean="0"/>
              <a:t>whether located on </a:t>
            </a:r>
            <a:r>
              <a:rPr lang="en-US" sz="1600" dirty="0"/>
              <a:t>the Charles River (</a:t>
            </a:r>
            <a:r>
              <a:rPr lang="en-US" sz="1600" dirty="0" err="1"/>
              <a:t>chas</a:t>
            </a:r>
            <a:r>
              <a:rPr lang="en-US" sz="1600" dirty="0"/>
              <a:t>), </a:t>
            </a:r>
            <a:r>
              <a:rPr lang="en-US" sz="1600" dirty="0" smtClean="0"/>
              <a:t>and pollution as measured by nitric </a:t>
            </a:r>
            <a:r>
              <a:rPr lang="en-US" sz="1600" dirty="0"/>
              <a:t>oxide concentration (</a:t>
            </a:r>
            <a:r>
              <a:rPr lang="en-US" sz="1600" dirty="0" err="1" smtClean="0"/>
              <a:t>nox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30284" y="4936164"/>
            <a:ext cx="237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Also note the edge from industrial activity (</a:t>
            </a:r>
            <a:r>
              <a:rPr lang="en-US" sz="1600" dirty="0" err="1" smtClean="0"/>
              <a:t>indus</a:t>
            </a:r>
            <a:r>
              <a:rPr lang="en-US" sz="1600" dirty="0" smtClean="0"/>
              <a:t>) to pollution (</a:t>
            </a:r>
            <a:r>
              <a:rPr lang="en-US" sz="1600" dirty="0" err="1" smtClean="0"/>
              <a:t>nox</a:t>
            </a:r>
            <a:r>
              <a:rPr lang="en-US" sz="1600" dirty="0" smtClean="0"/>
              <a:t>), while the previous graph had this edge reversed.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391270" y="2246027"/>
            <a:ext cx="8879" cy="249464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55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3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Herlands</a:t>
            </a:r>
            <a:r>
              <a:rPr lang="en-US" dirty="0" smtClean="0"/>
              <a:t> et al., 2016)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331" y="1216684"/>
            <a:ext cx="860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developed new, scalable GP methods to detect </a:t>
            </a:r>
            <a:r>
              <a:rPr lang="en-US" b="1" dirty="0"/>
              <a:t>multidimensional</a:t>
            </a:r>
            <a:r>
              <a:rPr lang="en-US" dirty="0"/>
              <a:t>, </a:t>
            </a:r>
            <a:r>
              <a:rPr lang="en-US" b="1" dirty="0"/>
              <a:t>gradual</a:t>
            </a:r>
            <a:r>
              <a:rPr lang="en-US" dirty="0"/>
              <a:t>, and </a:t>
            </a:r>
            <a:r>
              <a:rPr lang="en-US" b="1" dirty="0"/>
              <a:t>heterogeneous</a:t>
            </a:r>
            <a:r>
              <a:rPr lang="en-US" dirty="0"/>
              <a:t> changes </a:t>
            </a:r>
            <a:r>
              <a:rPr lang="en-US" dirty="0" smtClean="0"/>
              <a:t>in the data distribution (“change surface detection”).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094" y="1944205"/>
            <a:ext cx="769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used our approach to model state-level, monthly measles incidence data from 1935 to 2003 (~33K data points in 3 dimensions: long, </a:t>
            </a:r>
            <a:r>
              <a:rPr lang="en-US" dirty="0" err="1" smtClean="0"/>
              <a:t>lat</a:t>
            </a:r>
            <a:r>
              <a:rPr lang="en-US" dirty="0" smtClean="0"/>
              <a:t>, time).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8992" y="2672173"/>
            <a:ext cx="7563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 expected, we identified a significant change from the introduction of the measles vaccine in 1963.  But the impacts of the vaccine were shown to be gradual and heterogeneous: different states had different change points and rates of change from pre-vaccine to post-vaccine.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22049"/>
          <a:stretch/>
        </p:blipFill>
        <p:spPr>
          <a:xfrm>
            <a:off x="843383" y="4016279"/>
            <a:ext cx="2863711" cy="22957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147" y="6319986"/>
            <a:ext cx="375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hange points: mid-1961 to early 1967.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44" y="4031694"/>
            <a:ext cx="3737041" cy="203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6904" y="6085815"/>
            <a:ext cx="34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Rate of change by state varied by 2x (Maine fastest, Arizona slowest).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25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354308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 dirty="0"/>
              <a:t>Environmental monitoring</a:t>
            </a:r>
            <a:r>
              <a:rPr lang="en-US" altLang="en-US" sz="1800" dirty="0"/>
              <a:t>: we expect similar sensor readings if the measurements are close together in space and time.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8488" y="5218113"/>
            <a:ext cx="7937500" cy="9239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While dependent data can arise in many contexts (such as structured prediction or correlated data streams), the most common sources are dependence over time (serial autocorrelation) and spatial correlation.</a:t>
            </a:r>
          </a:p>
        </p:txBody>
      </p:sp>
      <p:pic>
        <p:nvPicPr>
          <p:cNvPr id="1026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References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453378" y="743070"/>
            <a:ext cx="8229600" cy="59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GPs in Python with </a:t>
            </a:r>
            <a:r>
              <a:rPr lang="en-US" altLang="en-US" sz="1800" dirty="0" err="1"/>
              <a:t>sklearn</a:t>
            </a:r>
            <a:r>
              <a:rPr lang="en-US" altLang="en-US" sz="1800" dirty="0"/>
              <a:t>: </a:t>
            </a:r>
            <a:r>
              <a:rPr lang="en-US" altLang="en-US" sz="1400" dirty="0">
                <a:hlinkClick r:id="rId2"/>
              </a:rPr>
              <a:t>http://scikit-learn.org/stable/modules/gaussian_process.html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C.E. Rasmussen and C. Williams.  </a:t>
            </a:r>
            <a:r>
              <a:rPr lang="en-US" altLang="en-US" sz="1800" i="1" dirty="0"/>
              <a:t>Gaussian Processes for Machine Learning</a:t>
            </a:r>
            <a:r>
              <a:rPr lang="en-US" altLang="en-US" sz="1800" dirty="0"/>
              <a:t>. MIT Press, 2006. </a:t>
            </a:r>
            <a:r>
              <a:rPr lang="en-US" altLang="en-US" sz="1400" dirty="0" smtClean="0">
                <a:hlinkClick r:id="rId3"/>
              </a:rPr>
              <a:t>http</a:t>
            </a:r>
            <a:r>
              <a:rPr lang="en-US" altLang="en-US" sz="1400" dirty="0">
                <a:hlinkClick r:id="rId3"/>
              </a:rPr>
              <a:t>://www.gaussianprocess.org/gpml/chapters/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GP website: </a:t>
            </a:r>
            <a:r>
              <a:rPr lang="en-US" altLang="en-US" sz="1400" dirty="0">
                <a:hlinkClick r:id="rId4"/>
              </a:rPr>
              <a:t>http://www.gaussianprocess.org/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GPML </a:t>
            </a:r>
            <a:r>
              <a:rPr lang="en-US" altLang="en-US" sz="1800" dirty="0" err="1"/>
              <a:t>Matlab</a:t>
            </a:r>
            <a:r>
              <a:rPr lang="en-US" altLang="en-US" sz="1800" dirty="0"/>
              <a:t> code: </a:t>
            </a:r>
            <a:r>
              <a:rPr lang="en-US" altLang="en-US" sz="1400" dirty="0">
                <a:hlinkClick r:id="rId5"/>
              </a:rPr>
              <a:t>http://www.gaussianprocess.org/gpml/code/matlab/doc/</a:t>
            </a:r>
            <a:endParaRPr lang="en-US" altLang="en-US" sz="1800" dirty="0"/>
          </a:p>
          <a:p>
            <a:pPr eaLnBrk="1" hangingPunct="1"/>
            <a:r>
              <a:rPr lang="en-US" altLang="en-US" sz="1800" dirty="0" err="1"/>
              <a:t>Zoubin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Ghahramani</a:t>
            </a:r>
            <a:r>
              <a:rPr lang="en-US" altLang="en-US" sz="1800" dirty="0"/>
              <a:t>.  A tutorial on Gaussian processes (or why I don’t use SVMs). </a:t>
            </a:r>
            <a:r>
              <a:rPr lang="en-US" altLang="en-US" sz="1400" dirty="0">
                <a:hlinkClick r:id="rId6"/>
              </a:rPr>
              <a:t>http://mlss2011.comp.nus.edu.sg/uploads/Site/lect1gp.pdf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Advanced GP methods: tutorials, papers, and </a:t>
            </a:r>
            <a:r>
              <a:rPr lang="en-US" altLang="en-US" sz="1800" dirty="0" err="1"/>
              <a:t>Matlab</a:t>
            </a:r>
            <a:r>
              <a:rPr lang="en-US" altLang="en-US" sz="1800" dirty="0"/>
              <a:t> code by Andrew Gordon Wilson: </a:t>
            </a:r>
            <a:r>
              <a:rPr lang="en-US" altLang="en-US" sz="1400" dirty="0">
                <a:hlinkClick r:id="rId7"/>
              </a:rPr>
              <a:t>https://people.orie.cornell.edu/andrew/code</a:t>
            </a:r>
            <a:r>
              <a:rPr lang="en-US" altLang="en-US" sz="1400" dirty="0" smtClean="0">
                <a:hlinkClick r:id="rId7"/>
              </a:rPr>
              <a:t>/</a:t>
            </a:r>
            <a:endParaRPr lang="en-US" altLang="en-US" sz="1400" dirty="0" smtClean="0"/>
          </a:p>
          <a:p>
            <a:pPr eaLnBrk="1" hangingPunct="1"/>
            <a:r>
              <a:rPr lang="en-US" altLang="en-US" sz="1800" dirty="0" smtClean="0"/>
              <a:t>Spectral mixture kernels: A.G. Wilson and R.P. Adams.  Gaussian </a:t>
            </a:r>
            <a:r>
              <a:rPr lang="en-US" altLang="en-US" sz="1800" dirty="0"/>
              <a:t>process kernels for pattern discovery and </a:t>
            </a:r>
            <a:r>
              <a:rPr lang="en-US" altLang="en-US" sz="1800" dirty="0" smtClean="0"/>
              <a:t>extrapolation. </a:t>
            </a:r>
            <a:r>
              <a:rPr lang="en-US" altLang="en-US" sz="1800" i="1" dirty="0" smtClean="0"/>
              <a:t>Proc. ICML, </a:t>
            </a:r>
            <a:r>
              <a:rPr lang="en-US" altLang="en-US" sz="1800" dirty="0" smtClean="0"/>
              <a:t>2013</a:t>
            </a:r>
            <a:r>
              <a:rPr lang="en-US" altLang="en-US" sz="1800" i="1" dirty="0" smtClean="0"/>
              <a:t>. </a:t>
            </a:r>
          </a:p>
          <a:p>
            <a:pPr eaLnBrk="1" hangingPunct="1"/>
            <a:r>
              <a:rPr lang="en-US" altLang="en-US" sz="1800" dirty="0" smtClean="0"/>
              <a:t>S.R. </a:t>
            </a:r>
            <a:r>
              <a:rPr lang="en-US" sz="1800" dirty="0" smtClean="0"/>
              <a:t>Flaxman, A.G. </a:t>
            </a:r>
            <a:r>
              <a:rPr lang="en-US" sz="1800" dirty="0"/>
              <a:t>Wilson, </a:t>
            </a:r>
            <a:r>
              <a:rPr lang="en-US" sz="1800" dirty="0" smtClean="0"/>
              <a:t>D.B</a:t>
            </a:r>
            <a:r>
              <a:rPr lang="en-US" sz="1800" dirty="0"/>
              <a:t>. Neill, </a:t>
            </a:r>
            <a:r>
              <a:rPr lang="en-US" sz="1800" dirty="0" smtClean="0"/>
              <a:t>H. </a:t>
            </a:r>
            <a:r>
              <a:rPr lang="en-US" sz="1800" dirty="0" err="1"/>
              <a:t>Nickisch</a:t>
            </a:r>
            <a:r>
              <a:rPr lang="en-US" sz="1800" dirty="0"/>
              <a:t>, </a:t>
            </a:r>
            <a:r>
              <a:rPr lang="en-US" sz="1800" dirty="0" smtClean="0"/>
              <a:t>and A.J</a:t>
            </a:r>
            <a:r>
              <a:rPr lang="en-US" sz="1800" dirty="0"/>
              <a:t>. </a:t>
            </a:r>
            <a:r>
              <a:rPr lang="en-US" sz="1800" dirty="0" err="1" smtClean="0"/>
              <a:t>Smola</a:t>
            </a:r>
            <a:r>
              <a:rPr lang="en-US" sz="1800" dirty="0" smtClean="0"/>
              <a:t>.                   Fast </a:t>
            </a:r>
            <a:r>
              <a:rPr lang="en-US" sz="1800" dirty="0" err="1"/>
              <a:t>Kronecker</a:t>
            </a:r>
            <a:r>
              <a:rPr lang="en-US" sz="1800" dirty="0"/>
              <a:t> inference in Gaussian processes with non-Gaussian likelihoods. </a:t>
            </a:r>
            <a:r>
              <a:rPr lang="en-US" sz="1800" i="1" dirty="0"/>
              <a:t>Proc. </a:t>
            </a:r>
            <a:r>
              <a:rPr lang="en-US" sz="1800" i="1" dirty="0" smtClean="0"/>
              <a:t>ICML, </a:t>
            </a:r>
            <a:r>
              <a:rPr lang="en-US" sz="1800" dirty="0" smtClean="0"/>
              <a:t>2015a</a:t>
            </a:r>
            <a:r>
              <a:rPr lang="en-US" sz="1800" i="1" dirty="0" smtClean="0"/>
              <a:t>. </a:t>
            </a:r>
            <a:r>
              <a:rPr lang="en-US" sz="1400" dirty="0">
                <a:hlinkClick r:id="rId8"/>
              </a:rPr>
              <a:t>http://www.cs.cmu.edu/~</a:t>
            </a:r>
            <a:r>
              <a:rPr lang="en-US" sz="1400" dirty="0" smtClean="0">
                <a:hlinkClick r:id="rId8"/>
              </a:rPr>
              <a:t>neill/papers/icml15.pdf</a:t>
            </a:r>
            <a:endParaRPr lang="en-US" sz="1800" dirty="0"/>
          </a:p>
          <a:p>
            <a:pPr eaLnBrk="1" hangingPunct="1"/>
            <a:r>
              <a:rPr lang="en-US" sz="1800" dirty="0" smtClean="0"/>
              <a:t>S.R. Flaxman, D.B. Neill, and A.J. </a:t>
            </a:r>
            <a:r>
              <a:rPr lang="en-US" sz="1800" dirty="0" err="1" smtClean="0"/>
              <a:t>Smola</a:t>
            </a:r>
            <a:r>
              <a:rPr lang="en-US" sz="1800" dirty="0" smtClean="0"/>
              <a:t>. </a:t>
            </a:r>
            <a:r>
              <a:rPr lang="en-US" sz="1800" dirty="0"/>
              <a:t>Gaussian </a:t>
            </a:r>
            <a:r>
              <a:rPr lang="en-US" sz="1800" dirty="0" smtClean="0"/>
              <a:t>processes </a:t>
            </a:r>
            <a:r>
              <a:rPr lang="en-US" sz="1800" dirty="0"/>
              <a:t>for </a:t>
            </a:r>
            <a:r>
              <a:rPr lang="en-US" sz="1800" dirty="0" smtClean="0"/>
              <a:t>independence tests with non-</a:t>
            </a:r>
            <a:r>
              <a:rPr lang="en-US" sz="1800" dirty="0" err="1" smtClean="0"/>
              <a:t>iid</a:t>
            </a:r>
            <a:r>
              <a:rPr lang="en-US" sz="1800" dirty="0" smtClean="0"/>
              <a:t> </a:t>
            </a:r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in </a:t>
            </a:r>
            <a:r>
              <a:rPr lang="en-US" sz="1800" dirty="0" smtClean="0"/>
              <a:t>causal </a:t>
            </a:r>
            <a:r>
              <a:rPr lang="en-US" sz="1800" dirty="0"/>
              <a:t>inference. </a:t>
            </a:r>
            <a:r>
              <a:rPr lang="en-US" sz="1800" i="1" dirty="0"/>
              <a:t>ACM </a:t>
            </a:r>
            <a:r>
              <a:rPr lang="en-US" sz="1800" i="1" dirty="0" smtClean="0"/>
              <a:t>TIST</a:t>
            </a:r>
            <a:r>
              <a:rPr lang="en-US" sz="1800" dirty="0" smtClean="0"/>
              <a:t>, 2015b. </a:t>
            </a:r>
            <a:r>
              <a:rPr lang="en-US" sz="1400" dirty="0" smtClean="0">
                <a:hlinkClick r:id="rId9"/>
              </a:rPr>
              <a:t>http</a:t>
            </a:r>
            <a:r>
              <a:rPr lang="en-US" sz="1400" dirty="0">
                <a:hlinkClick r:id="rId9"/>
              </a:rPr>
              <a:t>://www.cs.cmu.edu/~</a:t>
            </a:r>
            <a:r>
              <a:rPr lang="en-US" sz="1400" dirty="0" smtClean="0">
                <a:hlinkClick r:id="rId9"/>
              </a:rPr>
              <a:t>neill/papers/TIST2015.pdf</a:t>
            </a:r>
            <a:endParaRPr lang="en-US" sz="1400" dirty="0" smtClean="0"/>
          </a:p>
          <a:p>
            <a:pPr eaLnBrk="1" hangingPunct="1"/>
            <a:r>
              <a:rPr lang="en-US" sz="1800" dirty="0" smtClean="0"/>
              <a:t>W. </a:t>
            </a:r>
            <a:r>
              <a:rPr lang="en-US" sz="1800" dirty="0" err="1" smtClean="0"/>
              <a:t>Herlands</a:t>
            </a:r>
            <a:r>
              <a:rPr lang="en-US" sz="1800" dirty="0" smtClean="0"/>
              <a:t>, et al. Scalable </a:t>
            </a:r>
            <a:r>
              <a:rPr lang="en-US" sz="1800" dirty="0"/>
              <a:t>Gaussian processes for characterizing multidimensional change surfaces. </a:t>
            </a:r>
            <a:r>
              <a:rPr lang="en-US" sz="1800" i="1" dirty="0"/>
              <a:t>Proc. </a:t>
            </a:r>
            <a:r>
              <a:rPr lang="en-US" sz="1800" i="1" dirty="0" smtClean="0"/>
              <a:t>AISTATS</a:t>
            </a:r>
            <a:r>
              <a:rPr lang="en-US" sz="1800" dirty="0" smtClean="0"/>
              <a:t>, </a:t>
            </a:r>
            <a:r>
              <a:rPr lang="en-US" sz="1800" dirty="0"/>
              <a:t>2016</a:t>
            </a:r>
            <a:r>
              <a:rPr lang="en-US" sz="1800" dirty="0" smtClean="0"/>
              <a:t>. </a:t>
            </a:r>
            <a:r>
              <a:rPr lang="en-US" sz="1400" dirty="0">
                <a:hlinkClick r:id="rId10"/>
              </a:rPr>
              <a:t>http://www.cs.cmu.edu/~</a:t>
            </a:r>
            <a:r>
              <a:rPr lang="en-US" sz="1400" dirty="0" smtClean="0">
                <a:hlinkClick r:id="rId10"/>
              </a:rPr>
              <a:t>neill/papers/aistats16.pdf</a:t>
            </a:r>
            <a:endParaRPr lang="en-US" sz="1400" dirty="0" smtClean="0"/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21507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21509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21511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Environmental monitoring</a:t>
            </a:r>
            <a:r>
              <a:rPr lang="en-US" altLang="en-US" sz="1800"/>
              <a:t>: we expect similar sensor readings if the measurements are close together in space and time.</a:t>
            </a:r>
          </a:p>
        </p:txBody>
      </p:sp>
      <p:sp>
        <p:nvSpPr>
          <p:cNvPr id="21512" name="TextBox 4"/>
          <p:cNvSpPr txBox="1">
            <a:spLocks noChangeArrowheads="1"/>
          </p:cNvSpPr>
          <p:nvPr/>
        </p:nvSpPr>
        <p:spPr bwMode="auto">
          <a:xfrm>
            <a:off x="1096963" y="5218113"/>
            <a:ext cx="6969125" cy="646112"/>
          </a:xfrm>
          <a:prstGeom prst="rect">
            <a:avLst/>
          </a:prstGeom>
          <a:solidFill>
            <a:srgbClr val="C8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First law of geography: “Everything is related to everything else, but nearby things are more related than more distant things.”</a:t>
            </a:r>
          </a:p>
        </p:txBody>
      </p:sp>
      <p:pic>
        <p:nvPicPr>
          <p:cNvPr id="9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23555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23557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23559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Environmental monitoring</a:t>
            </a:r>
            <a:r>
              <a:rPr lang="en-US" altLang="en-US" sz="1800"/>
              <a:t>: we expect similar sensor readings if the measurements are close together in space and time.</a:t>
            </a:r>
          </a:p>
        </p:txBody>
      </p:sp>
      <p:sp>
        <p:nvSpPr>
          <p:cNvPr id="23560" name="TextBox 4"/>
          <p:cNvSpPr txBox="1">
            <a:spLocks noChangeArrowheads="1"/>
          </p:cNvSpPr>
          <p:nvPr/>
        </p:nvSpPr>
        <p:spPr bwMode="auto">
          <a:xfrm>
            <a:off x="598488" y="5218113"/>
            <a:ext cx="7937500" cy="6461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Failing to account for dependence can reduce prediction accuracy, as well as leading us to overestimate the anomalousness of a discovered pattern.</a:t>
            </a:r>
          </a:p>
        </p:txBody>
      </p:sp>
      <p:sp>
        <p:nvSpPr>
          <p:cNvPr id="23561" name="TextBox 5"/>
          <p:cNvSpPr txBox="1">
            <a:spLocks noChangeArrowheads="1"/>
          </p:cNvSpPr>
          <p:nvPr/>
        </p:nvSpPr>
        <p:spPr bwMode="auto">
          <a:xfrm>
            <a:off x="1233488" y="6107113"/>
            <a:ext cx="6683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(“Our last 50 air quality readings have been below acceptable levels…”)</a:t>
            </a:r>
          </a:p>
        </p:txBody>
      </p:sp>
      <p:pic>
        <p:nvPicPr>
          <p:cNvPr id="10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Some simple approaches…</a:t>
            </a:r>
          </a:p>
        </p:txBody>
      </p:sp>
      <p:sp>
        <p:nvSpPr>
          <p:cNvPr id="25603" name="TextBox 1"/>
          <p:cNvSpPr txBox="1">
            <a:spLocks noChangeArrowheads="1"/>
          </p:cNvSpPr>
          <p:nvPr/>
        </p:nvSpPr>
        <p:spPr bwMode="auto">
          <a:xfrm>
            <a:off x="731838" y="938213"/>
            <a:ext cx="3182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 u="sng" dirty="0"/>
              <a:t>Statistical tests for correlation</a:t>
            </a:r>
            <a:endParaRPr lang="en-US" altLang="en-US" sz="1800" dirty="0"/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5832475" y="973138"/>
            <a:ext cx="199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u="sng"/>
              <a:t>Kernel regression</a:t>
            </a:r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746125" y="1404938"/>
            <a:ext cx="3133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These just give a yes or no answer to the question, are my data points correlated?</a:t>
            </a:r>
          </a:p>
        </p:txBody>
      </p:sp>
      <p:sp>
        <p:nvSpPr>
          <p:cNvPr id="25606" name="TextBox 8"/>
          <p:cNvSpPr txBox="1">
            <a:spLocks noChangeArrowheads="1"/>
          </p:cNvSpPr>
          <p:nvPr/>
        </p:nvSpPr>
        <p:spPr bwMode="auto">
          <a:xfrm>
            <a:off x="4594225" y="1404938"/>
            <a:ext cx="44735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/>
              <a:t>Choose kernel function K(x</a:t>
            </a:r>
            <a:r>
              <a:rPr lang="en-US" altLang="en-US" sz="1800" baseline="-25000"/>
              <a:t>i</a:t>
            </a:r>
            <a:r>
              <a:rPr lang="en-US" altLang="en-US" sz="1800"/>
              <a:t>, x</a:t>
            </a:r>
            <a:r>
              <a:rPr lang="en-US" altLang="en-US" sz="1800" baseline="-25000"/>
              <a:t>j</a:t>
            </a:r>
            <a:r>
              <a:rPr lang="en-US" altLang="en-US" sz="1800"/>
              <a:t>): decreasing function of distance in space and/or time, for example, exp(-||x</a:t>
            </a:r>
            <a:r>
              <a:rPr lang="en-US" altLang="en-US" sz="1800" baseline="-25000"/>
              <a:t>i</a:t>
            </a:r>
            <a:r>
              <a:rPr lang="en-US" altLang="en-US" sz="1800"/>
              <a:t> – x</a:t>
            </a:r>
            <a:r>
              <a:rPr lang="en-US" altLang="en-US" sz="1800" baseline="-25000"/>
              <a:t>j</a:t>
            </a:r>
            <a:r>
              <a:rPr lang="en-US" altLang="en-US" sz="1800"/>
              <a:t>||</a:t>
            </a:r>
            <a:r>
              <a:rPr lang="en-US" altLang="en-US" sz="1800" baseline="30000"/>
              <a:t>2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Estimate for point x</a:t>
            </a:r>
            <a:r>
              <a:rPr lang="en-US" altLang="en-US" sz="1800" baseline="-25000"/>
              <a:t>i</a:t>
            </a:r>
            <a:r>
              <a:rPr lang="en-US" altLang="en-US" sz="1800"/>
              <a:t> is a weighted         average of observations at all other       points x</a:t>
            </a:r>
            <a:r>
              <a:rPr lang="en-US" altLang="en-US" sz="1800" baseline="-25000"/>
              <a:t>j</a:t>
            </a:r>
            <a:r>
              <a:rPr lang="en-US" altLang="en-US" sz="1800"/>
              <a:t>, each weighted by K(x</a:t>
            </a:r>
            <a:r>
              <a:rPr lang="en-US" altLang="en-US" sz="1800" baseline="-25000"/>
              <a:t>i</a:t>
            </a:r>
            <a:r>
              <a:rPr lang="en-US" altLang="en-US" sz="1800"/>
              <a:t>, x</a:t>
            </a:r>
            <a:r>
              <a:rPr lang="en-US" altLang="en-US" sz="1800" baseline="-25000"/>
              <a:t>j</a:t>
            </a:r>
            <a:r>
              <a:rPr lang="en-US" altLang="en-US" sz="1800"/>
              <a:t>).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363" y="4062413"/>
            <a:ext cx="7661275" cy="2462212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u="sng" dirty="0"/>
              <a:t>What’s missing from these simple approaches?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No </a:t>
            </a:r>
            <a:r>
              <a:rPr lang="en-US" dirty="0" smtClean="0"/>
              <a:t>underlying probabilistic model of the data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provide confidence intervals for predictions.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reason about joint probabilities or sample from the joint distribution.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accurately estimate anomalousness of a point or set of pts.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No ability to learn the correlation structure from data.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Can’t work with complex, structured data (limited to space and time).</a:t>
            </a:r>
          </a:p>
        </p:txBody>
      </p:sp>
      <p:sp>
        <p:nvSpPr>
          <p:cNvPr id="25608" name="TextBox 1"/>
          <p:cNvSpPr txBox="1">
            <a:spLocks noChangeArrowheads="1"/>
          </p:cNvSpPr>
          <p:nvPr/>
        </p:nvSpPr>
        <p:spPr bwMode="auto">
          <a:xfrm>
            <a:off x="369888" y="2384425"/>
            <a:ext cx="38798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/>
              <a:t>Many different tests for temporal correlation (e.g., Durbin-Watson) and spatial correlation (Moran’s I), as well as space-time interaction (Knox and Mantel tests).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4" grpId="0"/>
      <p:bldP spid="25605" grpId="0"/>
      <p:bldP spid="25606" grpId="0"/>
      <p:bldP spid="10" grpId="0" animBg="1"/>
      <p:bldP spid="256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What are Gaussian Processes?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3180" y="950319"/>
            <a:ext cx="7119892" cy="13542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 smtClean="0"/>
              <a:t>Gaussian processes </a:t>
            </a:r>
            <a:r>
              <a:rPr lang="en-US" dirty="0" smtClean="0"/>
              <a:t>(GPs) are an approach for supervised learning (both regression and classification) with dependent data.</a:t>
            </a:r>
          </a:p>
          <a:p>
            <a:pPr algn="ctr"/>
            <a:r>
              <a:rPr lang="en-US" dirty="0" smtClean="0"/>
              <a:t>They can also be extended to many other tasks such as causal inference, long-range time series forecasting, and change detection.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6718" y="2565552"/>
            <a:ext cx="675880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 smtClean="0"/>
              <a:t>GPs are a </a:t>
            </a:r>
            <a:r>
              <a:rPr lang="en-US" b="1" dirty="0" smtClean="0"/>
              <a:t>function </a:t>
            </a:r>
            <a:r>
              <a:rPr lang="en-US" b="1" dirty="0" err="1" smtClean="0"/>
              <a:t>approximator</a:t>
            </a:r>
            <a:r>
              <a:rPr lang="en-US" dirty="0" smtClean="0"/>
              <a:t>, that is, we want to learn a function y = f(x) from a set of observed data points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). </a:t>
            </a:r>
          </a:p>
          <a:p>
            <a:pPr algn="ctr">
              <a:spcAft>
                <a:spcPts val="1200"/>
              </a:spcAft>
            </a:pPr>
            <a:r>
              <a:rPr lang="en-US" u="sng" dirty="0" smtClean="0"/>
              <a:t>Non-linear</a:t>
            </a:r>
            <a:r>
              <a:rPr lang="en-US" dirty="0" smtClean="0"/>
              <a:t>: flexibility to fit very complex functions.</a:t>
            </a:r>
          </a:p>
          <a:p>
            <a:pPr algn="ctr">
              <a:spcAft>
                <a:spcPts val="1200"/>
              </a:spcAft>
            </a:pPr>
            <a:r>
              <a:rPr lang="en-US" u="sng" dirty="0" smtClean="0"/>
              <a:t>Non-parametric</a:t>
            </a:r>
            <a:r>
              <a:rPr lang="en-US" dirty="0" smtClean="0"/>
              <a:t>: # of parameters increases with # of data points.</a:t>
            </a:r>
          </a:p>
          <a:p>
            <a:pPr algn="ctr"/>
            <a:r>
              <a:rPr lang="en-US" u="sng" dirty="0" smtClean="0"/>
              <a:t>Bayesian</a:t>
            </a:r>
            <a:r>
              <a:rPr lang="en-US" dirty="0" smtClean="0"/>
              <a:t>: assume a </a:t>
            </a:r>
            <a:r>
              <a:rPr lang="en-US" b="1" dirty="0" smtClean="0"/>
              <a:t>prior distribution </a:t>
            </a:r>
            <a:r>
              <a:rPr lang="en-US" dirty="0" smtClean="0"/>
              <a:t>over functions f(x).</a:t>
            </a:r>
          </a:p>
          <a:p>
            <a:pPr algn="ctr"/>
            <a:r>
              <a:rPr lang="en-US" dirty="0" smtClean="0"/>
              <a:t>Given observed data, compute </a:t>
            </a:r>
            <a:r>
              <a:rPr lang="en-US" b="1" dirty="0" smtClean="0"/>
              <a:t>posterior distribution </a:t>
            </a:r>
            <a:r>
              <a:rPr lang="en-US" dirty="0" smtClean="0"/>
              <a:t>over f(x).</a:t>
            </a:r>
          </a:p>
          <a:p>
            <a:pPr algn="ctr"/>
            <a:r>
              <a:rPr lang="en-US" dirty="0" smtClean="0"/>
              <a:t>The mean of this distribution gives you a predicted f(x) for any x.</a:t>
            </a:r>
          </a:p>
          <a:p>
            <a:pPr algn="ctr"/>
            <a:r>
              <a:rPr lang="en-US" dirty="0" smtClean="0"/>
              <a:t>You can also obtain confidence intervals for each prediction.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001" y="5516655"/>
            <a:ext cx="827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Univariate Gaussian distribution = distribution over scalars (real #’s)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 smtClean="0"/>
              <a:t>Multivariate Gaussian distribution = distribution over vectors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 smtClean="0"/>
              <a:t>Gaussian </a:t>
            </a:r>
            <a:r>
              <a:rPr lang="en-US" b="1" dirty="0" smtClean="0"/>
              <a:t>process</a:t>
            </a:r>
            <a:r>
              <a:rPr lang="en-US" dirty="0" smtClean="0"/>
              <a:t> = distribution over functions (infinite-dimensional vectors)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66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6600"/>
                </a:solidFill>
              </a:rPr>
              <a:t>M</a:t>
            </a:r>
            <a:r>
              <a:rPr lang="en-US" altLang="en-US" sz="4000" dirty="0" smtClean="0">
                <a:solidFill>
                  <a:srgbClr val="006600"/>
                </a:solidFill>
              </a:rPr>
              <a:t>ultivariate Gaussian distributions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818" y="837886"/>
            <a:ext cx="495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For more details, see Andrew Moore’s tutorial on Gaussians, </a:t>
            </a:r>
            <a:r>
              <a:rPr lang="en-US" sz="1400" dirty="0" smtClean="0">
                <a:hlinkClick r:id="rId3"/>
              </a:rPr>
              <a:t>https://www.autonlab.org/_media/tutorials/gaussian14.pdf</a:t>
            </a:r>
            <a:endParaRPr lang="en-US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445" y="1668999"/>
                <a:ext cx="8247355" cy="201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Let random variable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.  Then we define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~ Gaussian(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 the mean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baseline="-25000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covariance matrix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with the probability density function:</a:t>
                </a: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l-G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l-GR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l-G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5" y="1668999"/>
                <a:ext cx="8247355" cy="2016514"/>
              </a:xfrm>
              <a:prstGeom prst="rect">
                <a:avLst/>
              </a:prstGeom>
              <a:blipFill rotWithShape="0">
                <a:blip r:embed="rId4"/>
                <a:stretch>
                  <a:fillRect l="-591" t="-3927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96" y="3993406"/>
            <a:ext cx="3541557" cy="269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70" y="3984528"/>
            <a:ext cx="3592332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6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Processes: the math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0194" y="1056366"/>
                <a:ext cx="8106569" cy="4358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A </a:t>
                </a:r>
                <a:r>
                  <a:rPr lang="en-US" b="1" dirty="0"/>
                  <a:t>stochastic process </a:t>
                </a:r>
                <a:r>
                  <a:rPr lang="en-US" dirty="0"/>
                  <a:t>is a collection of random variables,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en-US" dirty="0" smtClean="0"/>
                  <a:t> indexed </a:t>
                </a:r>
                <a:r>
                  <a:rPr lang="en-US" dirty="0"/>
                  <a:t>by elements from some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known as the index </a:t>
                </a:r>
                <a:r>
                  <a:rPr lang="en-US" dirty="0" smtClean="0"/>
                  <a:t>set.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A </a:t>
                </a:r>
                <a:r>
                  <a:rPr lang="en-US" b="1" dirty="0"/>
                  <a:t>Gaussian process </a:t>
                </a:r>
                <a:r>
                  <a:rPr lang="en-US" b="1" dirty="0" smtClean="0"/>
                  <a:t>(GP) </a:t>
                </a:r>
                <a:r>
                  <a:rPr lang="en-US" dirty="0" smtClean="0"/>
                  <a:t>is </a:t>
                </a:r>
                <a:r>
                  <a:rPr lang="en-US" dirty="0"/>
                  <a:t>a stochastic process such that any </a:t>
                </a:r>
                <a:r>
                  <a:rPr lang="en-US" dirty="0" smtClean="0"/>
                  <a:t>finite </a:t>
                </a:r>
                <a:r>
                  <a:rPr lang="en-US" dirty="0" err="1" smtClean="0"/>
                  <a:t>subcollection</a:t>
                </a:r>
                <a:r>
                  <a:rPr lang="en-US" dirty="0" smtClean="0"/>
                  <a:t> </a:t>
                </a:r>
                <a:r>
                  <a:rPr lang="en-US" dirty="0"/>
                  <a:t>of random variables has a multivariate Gaussian </a:t>
                </a:r>
                <a:r>
                  <a:rPr lang="en-US" dirty="0" smtClean="0"/>
                  <a:t>distribution.</a:t>
                </a: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In </a:t>
                </a:r>
                <a:r>
                  <a:rPr lang="en-US" dirty="0"/>
                  <a:t>particular, a collection of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is said to be drawn from a Gaussian process with mean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and covariance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(·, ·) </m:t>
                    </m:r>
                  </m:oMath>
                </a14:m>
                <a:r>
                  <a:rPr lang="en-US" dirty="0"/>
                  <a:t>if for any finite set of </a:t>
                </a:r>
                <a:r>
                  <a:rPr lang="en-US" dirty="0" smtClean="0"/>
                  <a:t>elements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 associated finite set of random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have </a:t>
                </a:r>
                <a:r>
                  <a:rPr lang="en-US" dirty="0" smtClean="0"/>
                  <a:t>probability distribution,                  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~ Gaussian(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), 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and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/>
                  <a:t>  </a:t>
                </a:r>
              </a:p>
              <a:p>
                <a:r>
                  <a:rPr lang="en-US" dirty="0" smtClean="0"/>
                  <a:t>We represent this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 smtClean="0"/>
                  <a:t>~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4" y="1056366"/>
                <a:ext cx="8106569" cy="4358244"/>
              </a:xfrm>
              <a:prstGeom prst="rect">
                <a:avLst/>
              </a:prstGeom>
              <a:blipFill rotWithShape="0">
                <a:blip r:embed="rId3"/>
                <a:stretch>
                  <a:fillRect l="-602" t="-699" r="-6767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88888" y="6413086"/>
            <a:ext cx="6760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Acknowledgement</a:t>
            </a:r>
            <a:r>
              <a:rPr lang="en-US" sz="1200" dirty="0" smtClean="0"/>
              <a:t>: this slide was adapted from lecture notes by </a:t>
            </a:r>
            <a:r>
              <a:rPr lang="en-US" sz="1200" dirty="0" err="1" smtClean="0"/>
              <a:t>Chuong</a:t>
            </a:r>
            <a:r>
              <a:rPr lang="en-US" sz="1200" dirty="0" smtClean="0"/>
              <a:t> B. Do and </a:t>
            </a:r>
            <a:r>
              <a:rPr lang="en-US" sz="1200" dirty="0" err="1" smtClean="0"/>
              <a:t>Honglak</a:t>
            </a:r>
            <a:r>
              <a:rPr lang="en-US" sz="1200" dirty="0" smtClean="0"/>
              <a:t> Lee.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6138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Processes: an example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0194" y="1056366"/>
                <a:ext cx="8106569" cy="3121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Let’s consider the zero-mean Gaussian process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 smtClean="0"/>
                  <a:t> is the RBF kernel,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 Note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is the bandwidth, and controls how quickly the covariance between points x and x’ decreases as a function of the distance between points.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What </a:t>
                </a:r>
                <a:r>
                  <a:rPr lang="en-US" dirty="0"/>
                  <a:t>do random functions sampled from this Gaussian process look like</a:t>
                </a:r>
                <a:r>
                  <a:rPr lang="en-US" dirty="0" smtClean="0"/>
                  <a:t>?</a:t>
                </a:r>
              </a:p>
              <a:p>
                <a:pPr marL="285750" indent="-285750">
                  <a:spcAft>
                    <a:spcPts val="600"/>
                  </a:spcAft>
                  <a:buFontTx/>
                  <a:buChar char="-"/>
                </a:pPr>
                <a:r>
                  <a:rPr lang="en-US" dirty="0" smtClean="0"/>
                  <a:t>Function values should be distributed around zero.</a:t>
                </a:r>
              </a:p>
              <a:p>
                <a:pPr marL="285750" indent="-285750">
                  <a:spcAft>
                    <a:spcPts val="600"/>
                  </a:spcAft>
                  <a:buFontTx/>
                  <a:buChar char="-"/>
                </a:pPr>
                <a:r>
                  <a:rPr lang="en-US" dirty="0" smtClean="0"/>
                  <a:t>Nearby points have high covariance,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→0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en-US" dirty="0" smtClean="0">
                    <a:sym typeface="Wingdings" panose="05000000000000000000" pitchFamily="2" charset="2"/>
                  </a:rPr>
                  <a:t>Points that are far apart have low covariance,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.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4" y="1056366"/>
                <a:ext cx="8106569" cy="3121304"/>
              </a:xfrm>
              <a:prstGeom prst="rect">
                <a:avLst/>
              </a:prstGeom>
              <a:blipFill rotWithShape="0">
                <a:blip r:embed="rId3"/>
                <a:stretch>
                  <a:fillRect l="-602" t="-39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88888" y="6413086"/>
            <a:ext cx="6760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Acknowledgement</a:t>
            </a:r>
            <a:r>
              <a:rPr lang="en-US" sz="1200" dirty="0" smtClean="0"/>
              <a:t>: this slide was adapted from lecture notes by </a:t>
            </a:r>
            <a:r>
              <a:rPr lang="en-US" sz="1200" dirty="0" err="1" smtClean="0"/>
              <a:t>Chuong</a:t>
            </a:r>
            <a:r>
              <a:rPr lang="en-US" sz="1200" dirty="0" smtClean="0"/>
              <a:t> B. Do and </a:t>
            </a:r>
            <a:r>
              <a:rPr lang="en-US" sz="1200" dirty="0" err="1" smtClean="0"/>
              <a:t>Honglak</a:t>
            </a:r>
            <a:r>
              <a:rPr lang="en-US" sz="1200" dirty="0" smtClean="0"/>
              <a:t> Lee.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039" y="4054185"/>
            <a:ext cx="478554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446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7419</TotalTime>
  <Words>2174</Words>
  <Application>Microsoft Office PowerPoint</Application>
  <PresentationFormat>On-screen Show (4:3)</PresentationFormat>
  <Paragraphs>179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Cambria Math</vt:lpstr>
      <vt:lpstr>Courier New</vt:lpstr>
      <vt:lpstr>Helvetica Light</vt:lpstr>
      <vt:lpstr>Symbol</vt:lpstr>
      <vt:lpstr>Times</vt:lpstr>
      <vt:lpstr>Times New Roman</vt:lpstr>
      <vt:lpstr>Wingdings</vt:lpstr>
      <vt:lpstr>2_Default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Bertrand Neill</cp:lastModifiedBy>
  <cp:revision>427</cp:revision>
  <cp:lastPrinted>1601-01-01T00:00:00Z</cp:lastPrinted>
  <dcterms:created xsi:type="dcterms:W3CDTF">1601-01-01T00:00:00Z</dcterms:created>
  <dcterms:modified xsi:type="dcterms:W3CDTF">2018-01-22T15:06:51Z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